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8" r:id="rId2"/>
    <p:sldId id="269" r:id="rId3"/>
    <p:sldId id="259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70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4672" autoAdjust="0"/>
  </p:normalViewPr>
  <p:slideViewPr>
    <p:cSldViewPr>
      <p:cViewPr varScale="1">
        <p:scale>
          <a:sx n="55" d="100"/>
          <a:sy n="55" d="100"/>
        </p:scale>
        <p:origin x="-62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196D8-17E6-420B-92DB-04FB989B7CF0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717C3-E5D6-46ED-B4C6-76D9A8D9A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2BA91-678F-4324-AB42-451E574C7643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7194F-1412-4A27-AF3B-A182507B2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6994D-F749-48E8-9686-776E2E950EFA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491E-AE3B-4EFE-A3C7-7A00F4A82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714DF-F3A2-444E-836E-AE57327DC13C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CCD06-9BBB-42BF-9996-F35562262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101B4-A246-49D9-B8C1-18E4074A73B3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2D2C5-765A-484E-A678-6835C9C16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3C42A-95A1-4485-9102-CB4DD2D31AF7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B0BA-C640-49EF-9AE6-F0B951602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F73C7-63A2-4FF6-BA5B-C36B848119E1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8C926-D4EB-4BE7-A57A-4289C63C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B2085-81A2-40D3-892D-37C7006F8CC0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3B1D2-57CF-4465-9C6C-4CA38EA09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6D0E4-595F-4642-9AB4-189CF92F66CC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D1226-46B3-4424-960C-AB98A2775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72436-2B49-4AB3-A753-6117851C70AF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A85EE-A8B1-4D06-B42E-54D6C47A8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193C61-7D02-48F4-90E5-FB5E6BDF9D2C}" type="datetimeFigureOut">
              <a:rPr lang="ru-RU"/>
              <a:pPr>
                <a:defRPr/>
              </a:pPr>
              <a:t>14.05.2019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34DC2D-1CFE-4216-87A6-B4D8905F6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1" r:id="rId3"/>
    <p:sldLayoutId id="2147483860" r:id="rId4"/>
    <p:sldLayoutId id="2147483859" r:id="rId5"/>
    <p:sldLayoutId id="2147483858" r:id="rId6"/>
    <p:sldLayoutId id="2147483857" r:id="rId7"/>
    <p:sldLayoutId id="2147483864" r:id="rId8"/>
    <p:sldLayoutId id="2147483856" r:id="rId9"/>
    <p:sldLayoutId id="2147483855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284663" y="1268413"/>
            <a:ext cx="4387850" cy="2447925"/>
          </a:xfrm>
        </p:spPr>
        <p:txBody>
          <a:bodyPr lIns="91440" rIns="91440" bIns="45720"/>
          <a:lstStyle/>
          <a:p>
            <a:pPr algn="ctr" eaLnBrk="1" hangingPunct="1"/>
            <a:r>
              <a:rPr lang="ru-RU" sz="3800" smtClean="0">
                <a:solidFill>
                  <a:srgbClr val="002060"/>
                </a:solidFill>
              </a:rPr>
              <a:t> </a:t>
            </a:r>
            <a:r>
              <a:rPr lang="ru-RU" sz="4600" b="1" u="sng" smtClean="0">
                <a:solidFill>
                  <a:srgbClr val="002060"/>
                </a:solidFill>
                <a:latin typeface="Arial" charset="0"/>
              </a:rPr>
              <a:t>Рукотворный мир</a:t>
            </a:r>
            <a:r>
              <a:rPr lang="ru-RU" sz="3800" b="1" u="sng" smtClean="0">
                <a:solidFill>
                  <a:srgbClr val="002060"/>
                </a:solidFill>
              </a:rPr>
              <a:t/>
            </a:r>
            <a:br>
              <a:rPr lang="ru-RU" sz="3800" b="1" u="sng" smtClean="0">
                <a:solidFill>
                  <a:srgbClr val="002060"/>
                </a:solidFill>
              </a:rPr>
            </a:br>
            <a:r>
              <a:rPr lang="ru-RU" sz="1800" smtClean="0">
                <a:solidFill>
                  <a:srgbClr val="002060"/>
                </a:solidFill>
              </a:rPr>
              <a:t>для детей от </a:t>
            </a:r>
            <a:r>
              <a:rPr lang="ru-RU" sz="1800" smtClean="0">
                <a:solidFill>
                  <a:srgbClr val="002060"/>
                </a:solidFill>
                <a:latin typeface="Arial" charset="0"/>
              </a:rPr>
              <a:t>5</a:t>
            </a:r>
            <a:r>
              <a:rPr lang="ru-RU" sz="1800" smtClean="0">
                <a:solidFill>
                  <a:srgbClr val="002060"/>
                </a:solidFill>
              </a:rPr>
              <a:t> до 7 лет</a:t>
            </a:r>
          </a:p>
        </p:txBody>
      </p:sp>
      <p:sp>
        <p:nvSpPr>
          <p:cNvPr id="12290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3924300" y="3573463"/>
            <a:ext cx="4826000" cy="2087562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endParaRPr lang="ru-RU" sz="2000" smtClean="0">
              <a:solidFill>
                <a:srgbClr val="FFFFFF"/>
              </a:solidFill>
            </a:endParaRP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2200" b="1" i="1" smtClean="0">
                <a:solidFill>
                  <a:srgbClr val="0066FF"/>
                </a:solidFill>
              </a:rPr>
              <a:t>«Чем больше мастерства </a:t>
            </a:r>
            <a:br>
              <a:rPr lang="ru-RU" sz="2200" b="1" i="1" smtClean="0">
                <a:solidFill>
                  <a:srgbClr val="0066FF"/>
                </a:solidFill>
              </a:rPr>
            </a:br>
            <a:r>
              <a:rPr lang="ru-RU" sz="2200" b="1" i="1" smtClean="0">
                <a:solidFill>
                  <a:srgbClr val="0066FF"/>
                </a:solidFill>
              </a:rPr>
              <a:t>в детской ладошке,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z="2200" b="1" i="1" smtClean="0">
                <a:solidFill>
                  <a:srgbClr val="0066FF"/>
                </a:solidFill>
              </a:rPr>
              <a:t>тем умнее ребенок»                                                       </a:t>
            </a:r>
          </a:p>
          <a:p>
            <a:pPr marL="0" indent="0" algn="ctr" eaLnBrk="1" hangingPunct="1">
              <a:buFont typeface="Wingdings 2" pitchFamily="18" charset="2"/>
              <a:buNone/>
            </a:pPr>
            <a:endParaRPr lang="ru-RU" sz="2200" b="1" i="1" smtClean="0">
              <a:solidFill>
                <a:srgbClr val="0066FF"/>
              </a:solidFill>
            </a:endParaRPr>
          </a:p>
          <a:p>
            <a:pPr marL="0" indent="0" algn="r" eaLnBrk="1" hangingPunct="1">
              <a:buFont typeface="Wingdings 2" pitchFamily="18" charset="2"/>
              <a:buNone/>
            </a:pPr>
            <a:r>
              <a:rPr lang="ru-RU" sz="2200" b="1" i="1" smtClean="0">
                <a:solidFill>
                  <a:srgbClr val="0066FF"/>
                </a:solidFill>
              </a:rPr>
              <a:t>Сухомлинский В.А.</a:t>
            </a:r>
            <a:r>
              <a:rPr lang="ru-RU" sz="2200" smtClean="0"/>
              <a:t> </a:t>
            </a: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250825" y="0"/>
            <a:ext cx="8658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solidFill>
                <a:schemeClr val="tx2"/>
              </a:solidFill>
            </a:endParaRPr>
          </a:p>
          <a:p>
            <a:pPr algn="ctr"/>
            <a:r>
              <a:rPr lang="ru-RU" b="1"/>
              <a:t>Муниципальное автономное дошкольное общеобразовательное учреждение  «Детский сад №185» комбинированного вида </a:t>
            </a:r>
          </a:p>
          <a:p>
            <a:pPr algn="ctr"/>
            <a:r>
              <a:rPr lang="ru-RU" b="1"/>
              <a:t>Советского района г. Казани</a:t>
            </a:r>
          </a:p>
        </p:txBody>
      </p:sp>
      <p:pic>
        <p:nvPicPr>
          <p:cNvPr id="12292" name="Picture 5" descr="Гульсирень   -ре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296386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250825" y="5084763"/>
            <a:ext cx="3825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Шаяхметова </a:t>
            </a:r>
          </a:p>
          <a:p>
            <a:r>
              <a:rPr lang="ru-RU" b="1"/>
              <a:t>Гульсирень Минебаевна</a:t>
            </a:r>
            <a:r>
              <a:rPr lang="ru-RU"/>
              <a:t>, </a:t>
            </a:r>
            <a:br>
              <a:rPr lang="ru-RU"/>
            </a:br>
            <a:r>
              <a:rPr lang="ru-RU"/>
              <a:t>педагог </a:t>
            </a:r>
          </a:p>
          <a:p>
            <a:r>
              <a:rPr lang="ru-RU"/>
              <a:t>дополнительного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User\Desktop\для слайда\з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86188" y="1214438"/>
            <a:ext cx="1785937" cy="2928937"/>
          </a:xfrm>
        </p:spPr>
      </p:pic>
      <p:pic>
        <p:nvPicPr>
          <p:cNvPr id="21506" name="Picture 3" descr="C:\Users\User\Desktop\для слайда\мак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30795">
            <a:off x="5786438" y="1143000"/>
            <a:ext cx="3000375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C:\Users\User\Desktop\для слайда\в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306246">
            <a:off x="439738" y="1135063"/>
            <a:ext cx="2786062" cy="426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C:\Users\User\Desktop\для слайда\Screenshot_2019-02-05-20-21-13-924_com.vkontakte.androi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857525">
            <a:off x="2922588" y="4298950"/>
            <a:ext cx="2906712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/>
          </p:cNvSpPr>
          <p:nvPr>
            <p:ph type="body" idx="1"/>
          </p:nvPr>
        </p:nvSpPr>
        <p:spPr>
          <a:xfrm>
            <a:off x="323850" y="1916113"/>
            <a:ext cx="5508625" cy="44465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latin typeface="Arial" charset="0"/>
              </a:rPr>
              <a:t>украшение из серии hand-made, которое представляет собой искусственное, несколько фантастическое дерево. Ведь для его изготовления могут использоваться, к примеру, кофейные зерна, гербарий, камни Сваровски или просто лоскуты ткани. Главное — его нужно делать именно своими руками. Значение слова «топиарий» берется из греческого языка, где оно буквально означает «дерево счастья». </a:t>
            </a:r>
          </a:p>
        </p:txBody>
      </p:sp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/>
          <a:lstStyle/>
          <a:p>
            <a:r>
              <a:rPr lang="ru-RU" sz="2800" b="1" i="1" smtClean="0">
                <a:solidFill>
                  <a:schemeClr val="tx1"/>
                </a:solidFill>
                <a:latin typeface="Arial" charset="0"/>
              </a:rPr>
              <a:t>ТОПИАРИЙ</a:t>
            </a:r>
          </a:p>
        </p:txBody>
      </p:sp>
      <p:pic>
        <p:nvPicPr>
          <p:cNvPr id="25605" name="Picture 5" descr="topiarij-svoimi-rukami-9"/>
          <p:cNvPicPr>
            <a:picLocks noChangeAspect="1" noChangeArrowheads="1"/>
          </p:cNvPicPr>
          <p:nvPr/>
        </p:nvPicPr>
        <p:blipFill>
          <a:blip r:embed="rId2"/>
          <a:srcRect l="25197" r="25197"/>
          <a:stretch>
            <a:fillRect/>
          </a:stretch>
        </p:blipFill>
        <p:spPr bwMode="auto">
          <a:xfrm>
            <a:off x="5435600" y="0"/>
            <a:ext cx="1997075" cy="26844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5607" name="Picture 7" descr="https://roomester.ru/wp-content/uploads/2018/11/topiarij-svoimi-rukami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1341438"/>
            <a:ext cx="1906587" cy="24749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5609" name="Picture 9" descr="s1200?webp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3663" y="3933825"/>
            <a:ext cx="2160587" cy="21240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435975" cy="857250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Arial" charset="0"/>
              </a:rPr>
              <a:t>ПРИРОДНЫЙ МАТЕРИАЛ</a:t>
            </a:r>
            <a:r>
              <a:rPr lang="ru-RU" sz="3200" b="1" i="1" smtClean="0">
                <a:latin typeface="Arial" charset="0"/>
              </a:rPr>
              <a:t> –</a:t>
            </a:r>
            <a:r>
              <a:rPr lang="ru-RU" sz="2400" smtClean="0">
                <a:latin typeface="Arial" charset="0"/>
              </a:rPr>
              <a:t>гармонично сочетается с разными техниками </a:t>
            </a:r>
            <a:endParaRPr lang="ru-RU" sz="3200" b="1" i="1" smtClean="0">
              <a:latin typeface="Arial" charset="0"/>
            </a:endParaRPr>
          </a:p>
        </p:txBody>
      </p:sp>
      <p:pic>
        <p:nvPicPr>
          <p:cNvPr id="22530" name="Picture 2" descr="C:\Users\User\Desktop\для слайда\ваза2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4076700"/>
            <a:ext cx="32146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Users\User\Desktop\для слайда\ваза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00213"/>
            <a:ext cx="28162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Users\User\Desktop\для слайда\топиор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625" y="1773238"/>
            <a:ext cx="3214688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2736850"/>
          </a:xfrm>
        </p:spPr>
        <p:txBody>
          <a:bodyPr/>
          <a:lstStyle/>
          <a:p>
            <a:r>
              <a:rPr lang="ru-RU" sz="2400" b="1" i="1" smtClean="0">
                <a:solidFill>
                  <a:schemeClr val="tx1"/>
                </a:solidFill>
                <a:latin typeface="Arial" charset="0"/>
              </a:rPr>
              <a:t>Цель программы</a:t>
            </a:r>
            <a:r>
              <a:rPr lang="ru-RU" sz="2400" i="1" smtClean="0">
                <a:solidFill>
                  <a:schemeClr val="tx1"/>
                </a:solidFill>
                <a:latin typeface="Arial" charset="0"/>
              </a:rPr>
              <a:t>– </a:t>
            </a:r>
            <a:r>
              <a:rPr lang="ru-RU" sz="2400" smtClean="0">
                <a:solidFill>
                  <a:schemeClr val="tx1"/>
                </a:solidFill>
                <a:latin typeface="Arial" charset="0"/>
              </a:rPr>
              <a:t>создать условия для творческой реализации личности ребенка, через развитие познавательного интереса, фантазии, художественного вкуса при знакомстве и овладении навыками различных видов декоративно-прикладного искусства.</a:t>
            </a:r>
            <a:br>
              <a:rPr lang="ru-RU" sz="2400" smtClean="0">
                <a:solidFill>
                  <a:schemeClr val="tx1"/>
                </a:solidFill>
                <a:latin typeface="Arial" charset="0"/>
              </a:rPr>
            </a:br>
            <a:endParaRPr lang="ru-RU" sz="24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4" name="Rectangle 3"/>
          <p:cNvSpPr>
            <a:spLocks noGrp="1"/>
          </p:cNvSpPr>
          <p:nvPr>
            <p:ph type="body" idx="1"/>
          </p:nvPr>
        </p:nvSpPr>
        <p:spPr>
          <a:xfrm>
            <a:off x="468313" y="3429000"/>
            <a:ext cx="8229600" cy="27511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smtClean="0">
                <a:latin typeface="Arial" charset="0"/>
              </a:rPr>
              <a:t>Бисероплетение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latin typeface="Arial" charset="0"/>
              </a:rPr>
              <a:t>Вышивание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latin typeface="Arial" charset="0"/>
              </a:rPr>
              <a:t>Квиллинг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latin typeface="Arial" charset="0"/>
              </a:rPr>
              <a:t>Войлочная техника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latin typeface="Arial" charset="0"/>
              </a:rPr>
              <a:t>Топиарий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latin typeface="Arial" charset="0"/>
              </a:rPr>
              <a:t>Работа с природным материалом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3"/>
          <p:cNvSpPr>
            <a:spLocks noGrp="1"/>
          </p:cNvSpPr>
          <p:nvPr>
            <p:ph type="title"/>
          </p:nvPr>
        </p:nvSpPr>
        <p:spPr>
          <a:xfrm>
            <a:off x="428625" y="1071563"/>
            <a:ext cx="5572125" cy="5286375"/>
          </a:xfrm>
        </p:spPr>
        <p:txBody>
          <a:bodyPr/>
          <a:lstStyle/>
          <a:p>
            <a:pPr eaLnBrk="1" hangingPunct="1"/>
            <a:r>
              <a:rPr lang="ru-RU" sz="3200" i="1" smtClean="0"/>
              <a:t>                    </a:t>
            </a:r>
            <a:r>
              <a:rPr lang="ru-RU" sz="2800" b="1" i="1" smtClean="0">
                <a:solidFill>
                  <a:schemeClr val="tx1"/>
                </a:solidFill>
                <a:latin typeface="Arial" charset="0"/>
              </a:rPr>
              <a:t>БИСЕРОПЛЕТЕНИЕ</a:t>
            </a:r>
            <a:br>
              <a:rPr lang="ru-RU" sz="2800" b="1" i="1" smtClean="0">
                <a:solidFill>
                  <a:schemeClr val="tx1"/>
                </a:solidFill>
                <a:latin typeface="Arial" charset="0"/>
              </a:rPr>
            </a:br>
            <a:r>
              <a:rPr lang="ru-RU" sz="2400" smtClean="0">
                <a:solidFill>
                  <a:schemeClr val="tx1"/>
                </a:solidFill>
                <a:latin typeface="Arial" charset="0"/>
              </a:rPr>
              <a:t> Используя свою  бурную фантазию, из бисера можно сделать практически все. Правда, над некоторыми изделиями посидеть придется дольше, а другие будут сделаны намного быстрее. И это нормально.</a:t>
            </a:r>
            <a:br>
              <a:rPr lang="ru-RU" sz="2400" smtClean="0">
                <a:solidFill>
                  <a:schemeClr val="tx1"/>
                </a:solidFill>
                <a:latin typeface="Arial" charset="0"/>
              </a:rPr>
            </a:br>
            <a:r>
              <a:rPr lang="ru-RU" sz="2400" smtClean="0">
                <a:solidFill>
                  <a:schemeClr val="tx1"/>
                </a:solidFill>
                <a:latin typeface="Arial" charset="0"/>
              </a:rPr>
              <a:t> Бисер является уникальным материалом, он даёт неограниченные возможности мастерам искусства рукоделия. Но мы сегодня рассмотрим виды украшений, которые обычно делают из бисера. Такие как :браслеты , фенечки , заколки,и многое другое</a:t>
            </a:r>
          </a:p>
        </p:txBody>
      </p:sp>
      <p:pic>
        <p:nvPicPr>
          <p:cNvPr id="14338" name="Picture 3" descr="C:\Users\User\Desktop\для слайда\br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628775"/>
            <a:ext cx="27146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User\Desktop\для слайда\c9fa65a4cb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968375"/>
            <a:ext cx="8001000" cy="567531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7743825" cy="1428750"/>
          </a:xfrm>
        </p:spPr>
        <p:txBody>
          <a:bodyPr/>
          <a:lstStyle/>
          <a:p>
            <a:pPr eaLnBrk="1" hangingPunct="1"/>
            <a:r>
              <a:rPr lang="ru-RU" sz="4500" smtClean="0"/>
              <a:t>    </a:t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2800" b="1" i="1" smtClean="0">
                <a:solidFill>
                  <a:schemeClr val="tx1"/>
                </a:solidFill>
                <a:latin typeface="Arial" charset="0"/>
              </a:rPr>
              <a:t>ВЫШИВАНИЕ</a:t>
            </a:r>
            <a:r>
              <a:rPr lang="ru-RU" sz="4500" b="1" smtClean="0">
                <a:solidFill>
                  <a:schemeClr val="tx1"/>
                </a:solidFill>
                <a:latin typeface="Arial" charset="0"/>
              </a:rPr>
              <a:t> –</a:t>
            </a:r>
            <a:r>
              <a:rPr lang="ru-RU" sz="28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ru-RU" sz="2400" b="1" smtClean="0">
                <a:solidFill>
                  <a:schemeClr val="tx1"/>
                </a:solidFill>
                <a:latin typeface="Arial" charset="0"/>
              </a:rPr>
              <a:t>это древний вид рукоделия, который забывается с каждым днем.</a:t>
            </a:r>
            <a:r>
              <a:rPr lang="ru-RU" sz="2400" b="1" smtClean="0"/>
              <a:t> 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0" y="2565400"/>
            <a:ext cx="6143625" cy="37211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b="1" smtClean="0">
                <a:latin typeface="Arial" charset="0"/>
              </a:rPr>
              <a:t>Творческий процесс влияет на очень многие стороны развития малыша. Самое очевидное — дети активно развивают мелкую моторику при обращении со сложной системой, каковой являются нитка и иголка. Также вышивание влияет на интеллектуальное развитие детей.</a:t>
            </a:r>
            <a:br>
              <a:rPr lang="ru-RU" sz="2400" b="1" smtClean="0">
                <a:latin typeface="Arial" charset="0"/>
              </a:rPr>
            </a:br>
            <a:r>
              <a:rPr lang="ru-RU" sz="2400" b="1" smtClean="0">
                <a:latin typeface="Calibri" pitchFamily="34" charset="0"/>
              </a:rPr>
              <a:t/>
            </a:r>
            <a:br>
              <a:rPr lang="ru-RU" sz="2400" b="1" smtClean="0">
                <a:latin typeface="Calibri" pitchFamily="34" charset="0"/>
              </a:rPr>
            </a:br>
            <a:endParaRPr lang="ru-RU" sz="2400" b="1" smtClean="0">
              <a:latin typeface="Calibri" pitchFamily="34" charset="0"/>
            </a:endParaRPr>
          </a:p>
        </p:txBody>
      </p:sp>
      <p:pic>
        <p:nvPicPr>
          <p:cNvPr id="16387" name="Picture 2" descr="C:\Users\User\Desktop\для слайда\s1200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2205038"/>
            <a:ext cx="2857500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chemeClr val="tx1"/>
                </a:solidFill>
                <a:latin typeface="Arial" charset="0"/>
              </a:rPr>
              <a:t>Одно из самых наиболее популярных видов сегодняшнего дня – это вышивка лентами</a:t>
            </a:r>
            <a:r>
              <a:rPr lang="ru-RU" sz="2800" smtClean="0"/>
              <a:t> </a:t>
            </a:r>
          </a:p>
        </p:txBody>
      </p:sp>
      <p:pic>
        <p:nvPicPr>
          <p:cNvPr id="17410" name="Picture 2" descr="C:\Users\User\Desktop\для слайда\image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1928813"/>
            <a:ext cx="3571875" cy="4389437"/>
          </a:xfrm>
        </p:spPr>
      </p:pic>
      <p:pic>
        <p:nvPicPr>
          <p:cNvPr id="17411" name="Picture 3" descr="C:\Users\User\Desktop\для слайда\838c5d898b3bdfc61b9f0ce40590b918--ribbon-art-ribbon-flow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1928813"/>
            <a:ext cx="4000500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User\Desktop\для слайда\кв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857250"/>
            <a:ext cx="4500562" cy="6000750"/>
          </a:xfrm>
        </p:spPr>
      </p:pic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285750" y="857250"/>
            <a:ext cx="4786313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/>
              <a:t>КВИЛЛИНГ(</a:t>
            </a:r>
            <a:r>
              <a:rPr lang="ru-RU" sz="2400"/>
              <a:t> бумагокручение) – это техника создания композиций с помощью узких и длинных полос  бумаги, которые скручиваются в спиральки.</a:t>
            </a:r>
          </a:p>
          <a:p>
            <a:endParaRPr lang="ru-RU" sz="2400"/>
          </a:p>
          <a:p>
            <a:r>
              <a:rPr lang="ru-RU" sz="2400"/>
              <a:t>Несмотря на то, что придуман этот вид творчества был давно (еще в конце 14 века), популярность в России он обрел достаточно недавно.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User\Desktop\для слайда\resize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14688" y="857250"/>
            <a:ext cx="2571750" cy="5143500"/>
          </a:xfrm>
        </p:spPr>
      </p:pic>
      <p:pic>
        <p:nvPicPr>
          <p:cNvPr id="19458" name="Picture 3" descr="C:\Users\User\Desktop\для слайда\Kvilingovyie-podelki-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39288">
            <a:off x="576263" y="2019300"/>
            <a:ext cx="2503487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C:\Users\User\Desktop\для слайда\кв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496800">
            <a:off x="6070600" y="2262188"/>
            <a:ext cx="2617788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User\Desktop\для слайда\с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8858" t="3964" r="8858" b="3964"/>
          <a:stretch>
            <a:fillRect/>
          </a:stretch>
        </p:blipFill>
        <p:spPr>
          <a:xfrm>
            <a:off x="5435600" y="908050"/>
            <a:ext cx="3349625" cy="4967288"/>
          </a:xfrm>
        </p:spPr>
      </p:pic>
      <p:sp>
        <p:nvSpPr>
          <p:cNvPr id="20482" name="Прямоугольник 4"/>
          <p:cNvSpPr>
            <a:spLocks noChangeArrowheads="1"/>
          </p:cNvSpPr>
          <p:nvPr/>
        </p:nvSpPr>
        <p:spPr bwMode="auto">
          <a:xfrm>
            <a:off x="179388" y="404813"/>
            <a:ext cx="4752975" cy="56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/>
              <a:t>ВОЙЛОЧНАЯ ТЕХНИКА</a:t>
            </a:r>
            <a:endParaRPr lang="ru-RU" sz="2400" b="1" i="1"/>
          </a:p>
          <a:p>
            <a:r>
              <a:rPr lang="ru-RU" sz="2400" b="1"/>
              <a:t/>
            </a:r>
            <a:br>
              <a:rPr lang="ru-RU" sz="2400" b="1"/>
            </a:br>
            <a:r>
              <a:rPr lang="ru-RU" sz="2400" b="1"/>
              <a:t>Валя́ние ше́рсти </a:t>
            </a:r>
            <a:r>
              <a:rPr lang="ru-RU" sz="2400"/>
              <a:t>— это особая техника рукоделия , в процессе которой из шерсти для валяния создаётся рисунок на ткани или войлоке, объёмные игрушки панно, декоративные элементы, предметы одежды или аксессуары.</a:t>
            </a:r>
          </a:p>
          <a:p>
            <a:r>
              <a:rPr lang="ru-RU" sz="2400"/>
              <a:t> Только натуральная шерсть обладает способностью сваливаться или свойлачиваться образовывать войлок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320</Words>
  <PresentationFormat>Экран (4:3)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 Рукотворный мир для детей от 5 до 7 лет</vt:lpstr>
      <vt:lpstr>Цель программы– создать условия для творческой реализации личности ребенка, через развитие познавательного интереса, фантазии, художественного вкуса при знакомстве и овладении навыками различных видов декоративно-прикладного искусства. </vt:lpstr>
      <vt:lpstr>                    БИСЕРОПЛЕТЕНИЕ  Используя свою  бурную фантазию, из бисера можно сделать практически все. Правда, над некоторыми изделиями посидеть придется дольше, а другие будут сделаны намного быстрее. И это нормально.  Бисер является уникальным материалом, он даёт неограниченные возможности мастерам искусства рукоделия. Но мы сегодня рассмотрим виды украшений, которые обычно делают из бисера. Такие как :браслеты , фенечки , заколки,и многое другое</vt:lpstr>
      <vt:lpstr>Слайд 4</vt:lpstr>
      <vt:lpstr>           ВЫШИВАНИЕ – это древний вид рукоделия, который забывается с каждым днем. </vt:lpstr>
      <vt:lpstr>Одно из самых наиболее популярных видов сегодняшнего дня – это вышивка лентами </vt:lpstr>
      <vt:lpstr>Слайд 7</vt:lpstr>
      <vt:lpstr>Слайд 8</vt:lpstr>
      <vt:lpstr>Слайд 9</vt:lpstr>
      <vt:lpstr>Слайд 10</vt:lpstr>
      <vt:lpstr>ТОПИАРИЙ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УМЕЛЫЕ РУЧКИ</dc:title>
  <dc:creator>Пользователь</dc:creator>
  <cp:lastModifiedBy>user1</cp:lastModifiedBy>
  <cp:revision>18</cp:revision>
  <dcterms:created xsi:type="dcterms:W3CDTF">2019-05-13T18:10:01Z</dcterms:created>
  <dcterms:modified xsi:type="dcterms:W3CDTF">2019-05-14T11:22:38Z</dcterms:modified>
</cp:coreProperties>
</file>